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Strategy</a:t>
            </a:r>
            <a:r>
              <a:rPr lang="en-US" baseline="0" dirty="0"/>
              <a:t> 1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Sheet1!$B$2:$B$17</c15:sqref>
                  </c15:fullRef>
                </c:ext>
              </c:extLst>
              <c:f>(Sheet1!$B$4,Sheet1!$B$16)</c:f>
              <c:numCache>
                <c:formatCode>General</c:formatCode>
                <c:ptCount val="2"/>
                <c:pt idx="0" formatCode="&quot;$&quot;#,##0">
                  <c:v>699144198</c:v>
                </c:pt>
                <c:pt idx="1" formatCode="&quot;$&quot;#,##0">
                  <c:v>529738657.56999993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B0-471B-BDAD-71DB26BF1B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Strategy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Sheet1!$C$2:$C$17</c15:sqref>
                  </c15:fullRef>
                </c:ext>
              </c:extLst>
              <c:f>(Sheet1!$C$4,Sheet1!$C$16)</c:f>
              <c:numCache>
                <c:formatCode>General</c:formatCode>
                <c:ptCount val="2"/>
                <c:pt idx="0" formatCode="&quot;$&quot;#,##0">
                  <c:v>908887457.39999998</c:v>
                </c:pt>
                <c:pt idx="1" formatCode="&quot;$&quot;#,##0">
                  <c:v>710263702.74099994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B0-471B-BDAD-71DB26BF1B6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94337328"/>
        <c:axId val="394338992"/>
      </c:barChart>
      <c:catAx>
        <c:axId val="3943373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338992"/>
        <c:crosses val="autoZero"/>
        <c:auto val="1"/>
        <c:lblAlgn val="ctr"/>
        <c:lblOffset val="100"/>
        <c:noMultiLvlLbl val="0"/>
      </c:catAx>
      <c:valAx>
        <c:axId val="394338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Amount</a:t>
                </a:r>
                <a:r>
                  <a:rPr lang="en-US" baseline="0" dirty="0"/>
                  <a:t> in $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337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Strategy 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Sheet1!$B$2:$B$17</c15:sqref>
                  </c15:fullRef>
                </c:ext>
              </c:extLst>
              <c:f>(Sheet1!$B$4,Sheet1!$B$16)</c:f>
              <c:numCache>
                <c:formatCode>General</c:formatCode>
                <c:ptCount val="2"/>
                <c:pt idx="0" formatCode="&quot;$&quot;#,##0">
                  <c:v>699144198</c:v>
                </c:pt>
                <c:pt idx="1" formatCode="&quot;$&quot;#,##0">
                  <c:v>529738657.56999993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A8-4FAC-B345-1DD6D83118B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Strategy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Sheet1!$D$2:$D$17</c15:sqref>
                  </c15:fullRef>
                </c:ext>
              </c:extLst>
              <c:f>(Sheet1!$D$4,Sheet1!$D$16)</c:f>
              <c:numCache>
                <c:formatCode>General</c:formatCode>
                <c:ptCount val="2"/>
                <c:pt idx="0" formatCode="&quot;$&quot;#,##0">
                  <c:v>766366080.71727943</c:v>
                </c:pt>
                <c:pt idx="1" formatCode="&quot;$&quot;#,##0">
                  <c:v>583995643.86727929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A8-4FAC-B345-1DD6D83118B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18272416"/>
        <c:axId val="618267840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Srategy 1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>Sheet1!$A$2:$A$17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Sheet1!$C$2:$C$17</c15:sqref>
                        </c15:fullRef>
                        <c15:formulaRef>
                          <c15:sqref>(Sheet1!$C$4,Sheet1!$C$16)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908887457.39999998</c:v>
                      </c:pt>
                      <c:pt idx="1" formatCode="&quot;$&quot;#,##0">
                        <c:v>710263702.74099994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E9A8-4FAC-B345-1DD6D83118BB}"/>
                  </c:ext>
                </c:extLst>
              </c15:ser>
            </c15:filteredBarSeries>
          </c:ext>
        </c:extLst>
      </c:barChart>
      <c:catAx>
        <c:axId val="618272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267840"/>
        <c:crosses val="autoZero"/>
        <c:auto val="1"/>
        <c:lblAlgn val="ctr"/>
        <c:lblOffset val="100"/>
        <c:noMultiLvlLbl val="0"/>
      </c:catAx>
      <c:valAx>
        <c:axId val="618267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Amount in $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272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Sheet1!$A$2:$A$18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Sheet1!$B$2:$B$18</c15:sqref>
                  </c15:fullRef>
                </c:ext>
              </c:extLst>
              <c:f>(Sheet1!$B$4,Sheet1!$B$16)</c:f>
              <c:numCache>
                <c:formatCode>General</c:formatCode>
                <c:ptCount val="2"/>
                <c:pt idx="0" formatCode="&quot;$&quot;#,##0">
                  <c:v>699144198</c:v>
                </c:pt>
                <c:pt idx="1" formatCode="&quot;$&quot;#,##0">
                  <c:v>529738657.56999993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43-4D96-A4E9-7A87F3DE618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Strategy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Sheet1!$A$2:$A$18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Sheet1!$E$2:$E$18</c15:sqref>
                  </c15:fullRef>
                </c:ext>
              </c:extLst>
              <c:f>(Sheet1!$E$4,Sheet1!$E$16)</c:f>
              <c:numCache>
                <c:formatCode>General</c:formatCode>
                <c:ptCount val="2"/>
                <c:pt idx="0" formatCode="&quot;$&quot;#,##0">
                  <c:v>838973037.60000002</c:v>
                </c:pt>
                <c:pt idx="1" formatCode="&quot;$&quot;#,##0">
                  <c:v>635686389.08399987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043-4D96-A4E9-7A87F3DE618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15241648"/>
        <c:axId val="61524414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Strategy 1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>Sheet1!$A$2:$A$18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Sheet1!$C$2:$C$18</c15:sqref>
                        </c15:fullRef>
                        <c15:formulaRef>
                          <c15:sqref>(Sheet1!$C$4,Sheet1!$C$16)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908887457.39999998</c:v>
                      </c:pt>
                      <c:pt idx="1" formatCode="&quot;$&quot;#,##0">
                        <c:v>710263702.74099994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043-4D96-A4E9-7A87F3DE618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Strategy 2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Sheet1!$A$2:$A$18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Sheet1!$D$2:$D$18</c15:sqref>
                        </c15:fullRef>
                        <c15:formulaRef>
                          <c15:sqref>(Sheet1!$D$4,Sheet1!$D$16)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766366080.71727943</c:v>
                      </c:pt>
                      <c:pt idx="1" formatCode="&quot;$&quot;#,##0">
                        <c:v>583995643.86727929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B043-4D96-A4E9-7A87F3DE618D}"/>
                  </c:ext>
                </c:extLst>
              </c15:ser>
            </c15:filteredBarSeries>
          </c:ext>
        </c:extLst>
      </c:barChart>
      <c:catAx>
        <c:axId val="615241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5244144"/>
        <c:crosses val="autoZero"/>
        <c:auto val="1"/>
        <c:lblAlgn val="ctr"/>
        <c:lblOffset val="100"/>
        <c:noMultiLvlLbl val="0"/>
      </c:catAx>
      <c:valAx>
        <c:axId val="615244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Amount</a:t>
                </a:r>
                <a:r>
                  <a:rPr lang="en-US" baseline="0" dirty="0"/>
                  <a:t> in $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5241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Combined</a:t>
            </a:r>
            <a:r>
              <a:rPr lang="en-US" baseline="0" dirty="0"/>
              <a:t> Strategy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Sheet1!$B$2:$B$17</c15:sqref>
                  </c15:fullRef>
                </c:ext>
              </c:extLst>
              <c:f>(Sheet1!$B$4,Sheet1!$B$16)</c:f>
              <c:numCache>
                <c:formatCode>General</c:formatCode>
                <c:ptCount val="2"/>
                <c:pt idx="0" formatCode="&quot;$&quot;#,##0">
                  <c:v>699144198</c:v>
                </c:pt>
                <c:pt idx="1" formatCode="&quot;$&quot;#,##0">
                  <c:v>529738657.56999993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AA-4C4D-9C7E-2DBF5D2F45C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Combined Strategy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3.6763740929442192E-3"/>
                  <c:y val="3.064574620496040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638470742627756"/>
                      <c:h val="0.1203064436731874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D7AA-4C4D-9C7E-2DBF5D2F45C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Sheet1!$A$2:$A$17</c15:sqref>
                  </c15:fullRef>
                </c:ext>
              </c:extLst>
              <c:f>(Sheet1!$A$4,Sheet1!$A$16)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Sheet1!$F$2:$F$17</c15:sqref>
                  </c15:fullRef>
                </c:ext>
              </c:extLst>
              <c:f>(Sheet1!$F$4,Sheet1!$F$16)</c:f>
              <c:numCache>
                <c:formatCode>General</c:formatCode>
                <c:ptCount val="2"/>
                <c:pt idx="0" formatCode="&quot;$&quot;#,##0">
                  <c:v>1115938179.7172794</c:v>
                </c:pt>
                <c:pt idx="1" formatCode="&quot;$&quot;#,##0">
                  <c:v>879112627.39227927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7AA-4C4D-9C7E-2DBF5D2F45C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18875824"/>
        <c:axId val="61886667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Strategy 1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>Sheet1!$A$2:$A$17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Sheet1!$C$2:$C$17</c15:sqref>
                        </c15:fullRef>
                        <c15:formulaRef>
                          <c15:sqref>(Sheet1!$C$4,Sheet1!$C$16)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908887457.39999998</c:v>
                      </c:pt>
                      <c:pt idx="1" formatCode="&quot;$&quot;#,##0">
                        <c:v>710263702.74099994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D7AA-4C4D-9C7E-2DBF5D2F45C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Startegy 2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Sheet1!$A$2:$A$17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Sheet1!$D$2:$D$17</c15:sqref>
                        </c15:fullRef>
                        <c15:formulaRef>
                          <c15:sqref>(Sheet1!$D$4,Sheet1!$D$16)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766366080.71727943</c:v>
                      </c:pt>
                      <c:pt idx="1" formatCode="&quot;$&quot;#,##0">
                        <c:v>583995643.86727929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D7AA-4C4D-9C7E-2DBF5D2F45CA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Strategy 3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Sheet1!$A$2:$A$17</c15:sqref>
                        </c15:fullRef>
                        <c15:formulaRef>
                          <c15:sqref>(Sheet1!$A$4,Sheet1!$A$16)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Sheet1!$E$2:$E$17</c15:sqref>
                        </c15:fullRef>
                        <c15:formulaRef>
                          <c15:sqref>(Sheet1!$E$4,Sheet1!$E$16)</c15:sqref>
                        </c15:formulaRef>
                      </c:ext>
                    </c:extLst>
                    <c:numCache>
                      <c:formatCode>General</c:formatCode>
                      <c:ptCount val="2"/>
                      <c:pt idx="0" formatCode="&quot;$&quot;#,##0">
                        <c:v>838973037.60000002</c:v>
                      </c:pt>
                      <c:pt idx="1" formatCode="&quot;$&quot;#,##0">
                        <c:v>635686389.08399987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D7AA-4C4D-9C7E-2DBF5D2F45CA}"/>
                  </c:ext>
                </c:extLst>
              </c15:ser>
            </c15:filteredBarSeries>
          </c:ext>
        </c:extLst>
      </c:barChart>
      <c:catAx>
        <c:axId val="618875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866672"/>
        <c:crosses val="autoZero"/>
        <c:auto val="1"/>
        <c:lblAlgn val="ctr"/>
        <c:lblOffset val="100"/>
        <c:noMultiLvlLbl val="0"/>
      </c:catAx>
      <c:valAx>
        <c:axId val="618866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Amount</a:t>
                </a:r>
                <a:r>
                  <a:rPr lang="en-US" baseline="0" dirty="0"/>
                  <a:t> In $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8875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05E5F0-8635-44F7-A42F-59BA22EC59A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5727FA-8DDB-4035-B4E0-BA0EC73BAC51}">
      <dgm:prSet/>
      <dgm:spPr/>
      <dgm:t>
        <a:bodyPr/>
        <a:lstStyle/>
        <a:p>
          <a:r>
            <a:rPr lang="en-US"/>
            <a:t>3 Strategies</a:t>
          </a:r>
        </a:p>
      </dgm:t>
    </dgm:pt>
    <dgm:pt modelId="{D0E17F79-08CC-47AA-9D35-D990DEF777F1}" type="parTrans" cxnId="{6B2E2A54-64B5-48B8-9A43-E8312CA7E4D8}">
      <dgm:prSet/>
      <dgm:spPr/>
      <dgm:t>
        <a:bodyPr/>
        <a:lstStyle/>
        <a:p>
          <a:endParaRPr lang="en-US"/>
        </a:p>
      </dgm:t>
    </dgm:pt>
    <dgm:pt modelId="{A485B150-DFC7-4C0D-8712-DB5917BB2086}" type="sibTrans" cxnId="{6B2E2A54-64B5-48B8-9A43-E8312CA7E4D8}">
      <dgm:prSet/>
      <dgm:spPr/>
      <dgm:t>
        <a:bodyPr/>
        <a:lstStyle/>
        <a:p>
          <a:endParaRPr lang="en-US"/>
        </a:p>
      </dgm:t>
    </dgm:pt>
    <dgm:pt modelId="{70B7727E-21A8-4623-A8B1-505C098404D0}">
      <dgm:prSet/>
      <dgm:spPr/>
      <dgm:t>
        <a:bodyPr/>
        <a:lstStyle/>
        <a:p>
          <a:r>
            <a:rPr lang="en-US"/>
            <a:t>Strategy 1</a:t>
          </a:r>
        </a:p>
      </dgm:t>
    </dgm:pt>
    <dgm:pt modelId="{CB238429-4A4D-4351-A713-1405750DB3BA}" type="parTrans" cxnId="{D5F90DAB-D880-46E3-A391-BD26580F243B}">
      <dgm:prSet/>
      <dgm:spPr/>
      <dgm:t>
        <a:bodyPr/>
        <a:lstStyle/>
        <a:p>
          <a:endParaRPr lang="en-US"/>
        </a:p>
      </dgm:t>
    </dgm:pt>
    <dgm:pt modelId="{3E7E02EF-2187-428F-81E7-B1477BC0B5EF}" type="sibTrans" cxnId="{D5F90DAB-D880-46E3-A391-BD26580F243B}">
      <dgm:prSet/>
      <dgm:spPr/>
      <dgm:t>
        <a:bodyPr/>
        <a:lstStyle/>
        <a:p>
          <a:endParaRPr lang="en-US"/>
        </a:p>
      </dgm:t>
    </dgm:pt>
    <dgm:pt modelId="{DF6A04CE-6D6B-4A27-9CC6-BC758F42354A}">
      <dgm:prSet/>
      <dgm:spPr/>
      <dgm:t>
        <a:bodyPr/>
        <a:lstStyle/>
        <a:p>
          <a:r>
            <a:rPr lang="en-US"/>
            <a:t>Strategy 2</a:t>
          </a:r>
        </a:p>
      </dgm:t>
    </dgm:pt>
    <dgm:pt modelId="{F98DAE56-81C3-4A21-A094-FEACE47620FC}" type="parTrans" cxnId="{76589CC3-1F92-4A06-9BAB-DEAD995C7D21}">
      <dgm:prSet/>
      <dgm:spPr/>
      <dgm:t>
        <a:bodyPr/>
        <a:lstStyle/>
        <a:p>
          <a:endParaRPr lang="en-US"/>
        </a:p>
      </dgm:t>
    </dgm:pt>
    <dgm:pt modelId="{B350AA53-1DEA-432E-8946-995C45235B6D}" type="sibTrans" cxnId="{76589CC3-1F92-4A06-9BAB-DEAD995C7D21}">
      <dgm:prSet/>
      <dgm:spPr/>
      <dgm:t>
        <a:bodyPr/>
        <a:lstStyle/>
        <a:p>
          <a:endParaRPr lang="en-US"/>
        </a:p>
      </dgm:t>
    </dgm:pt>
    <dgm:pt modelId="{5656BE78-7FBD-43E8-A7F9-F23ED35388DB}">
      <dgm:prSet/>
      <dgm:spPr/>
      <dgm:t>
        <a:bodyPr/>
        <a:lstStyle/>
        <a:p>
          <a:r>
            <a:rPr lang="en-US"/>
            <a:t>Strategy 3</a:t>
          </a:r>
        </a:p>
      </dgm:t>
    </dgm:pt>
    <dgm:pt modelId="{1082F90C-5EB2-4405-BEDC-5E06E9BD2073}" type="parTrans" cxnId="{147EA167-33BC-47B1-AB8E-12A3F1EDBF21}">
      <dgm:prSet/>
      <dgm:spPr/>
      <dgm:t>
        <a:bodyPr/>
        <a:lstStyle/>
        <a:p>
          <a:endParaRPr lang="en-US"/>
        </a:p>
      </dgm:t>
    </dgm:pt>
    <dgm:pt modelId="{450C29D7-8A57-4352-BA4E-EEB8DFE3A659}" type="sibTrans" cxnId="{147EA167-33BC-47B1-AB8E-12A3F1EDBF21}">
      <dgm:prSet/>
      <dgm:spPr/>
      <dgm:t>
        <a:bodyPr/>
        <a:lstStyle/>
        <a:p>
          <a:endParaRPr lang="en-US"/>
        </a:p>
      </dgm:t>
    </dgm:pt>
    <dgm:pt modelId="{4134EA5D-92F8-450E-96C1-5864460E3461}">
      <dgm:prSet/>
      <dgm:spPr/>
      <dgm:t>
        <a:bodyPr/>
        <a:lstStyle/>
        <a:p>
          <a:r>
            <a:rPr lang="en-US" dirty="0"/>
            <a:t>The Money Maker</a:t>
          </a:r>
        </a:p>
      </dgm:t>
    </dgm:pt>
    <dgm:pt modelId="{B7D21E62-1799-4E89-818E-0EB803291632}" type="parTrans" cxnId="{9C5DD718-DE13-4F2A-AB98-6741B29998CE}">
      <dgm:prSet/>
      <dgm:spPr/>
      <dgm:t>
        <a:bodyPr/>
        <a:lstStyle/>
        <a:p>
          <a:endParaRPr lang="en-US"/>
        </a:p>
      </dgm:t>
    </dgm:pt>
    <dgm:pt modelId="{94C07196-DF84-4E11-90B6-B3B558E0A152}" type="sibTrans" cxnId="{9C5DD718-DE13-4F2A-AB98-6741B29998CE}">
      <dgm:prSet/>
      <dgm:spPr/>
      <dgm:t>
        <a:bodyPr/>
        <a:lstStyle/>
        <a:p>
          <a:endParaRPr lang="en-US"/>
        </a:p>
      </dgm:t>
    </dgm:pt>
    <dgm:pt modelId="{3C8C77D4-9809-4D4D-93F5-8BDC3F145658}" type="pres">
      <dgm:prSet presAssocID="{1405E5F0-8635-44F7-A42F-59BA22EC59A5}" presName="linear" presStyleCnt="0">
        <dgm:presLayoutVars>
          <dgm:animLvl val="lvl"/>
          <dgm:resizeHandles val="exact"/>
        </dgm:presLayoutVars>
      </dgm:prSet>
      <dgm:spPr/>
    </dgm:pt>
    <dgm:pt modelId="{BF475EA7-1882-4A35-99C8-2A82702C28C9}" type="pres">
      <dgm:prSet presAssocID="{9D5727FA-8DDB-4035-B4E0-BA0EC73BAC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3CEEFB0-0999-4054-B951-5E0C6D687F57}" type="pres">
      <dgm:prSet presAssocID="{9D5727FA-8DDB-4035-B4E0-BA0EC73BAC51}" presName="childText" presStyleLbl="revTx" presStyleIdx="0" presStyleCnt="1">
        <dgm:presLayoutVars>
          <dgm:bulletEnabled val="1"/>
        </dgm:presLayoutVars>
      </dgm:prSet>
      <dgm:spPr/>
    </dgm:pt>
    <dgm:pt modelId="{51365264-7B22-43D1-975F-C74E958B8FEE}" type="pres">
      <dgm:prSet presAssocID="{4134EA5D-92F8-450E-96C1-5864460E346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C5DD718-DE13-4F2A-AB98-6741B29998CE}" srcId="{1405E5F0-8635-44F7-A42F-59BA22EC59A5}" destId="{4134EA5D-92F8-450E-96C1-5864460E3461}" srcOrd="1" destOrd="0" parTransId="{B7D21E62-1799-4E89-818E-0EB803291632}" sibTransId="{94C07196-DF84-4E11-90B6-B3B558E0A152}"/>
    <dgm:cxn modelId="{3047A135-5E8A-460B-8A40-5556489772ED}" type="presOf" srcId="{9D5727FA-8DDB-4035-B4E0-BA0EC73BAC51}" destId="{BF475EA7-1882-4A35-99C8-2A82702C28C9}" srcOrd="0" destOrd="0" presId="urn:microsoft.com/office/officeart/2005/8/layout/vList2"/>
    <dgm:cxn modelId="{147EA167-33BC-47B1-AB8E-12A3F1EDBF21}" srcId="{9D5727FA-8DDB-4035-B4E0-BA0EC73BAC51}" destId="{5656BE78-7FBD-43E8-A7F9-F23ED35388DB}" srcOrd="2" destOrd="0" parTransId="{1082F90C-5EB2-4405-BEDC-5E06E9BD2073}" sibTransId="{450C29D7-8A57-4352-BA4E-EEB8DFE3A659}"/>
    <dgm:cxn modelId="{D6912B50-A038-480C-A689-D17888936E3D}" type="presOf" srcId="{DF6A04CE-6D6B-4A27-9CC6-BC758F42354A}" destId="{F3CEEFB0-0999-4054-B951-5E0C6D687F57}" srcOrd="0" destOrd="1" presId="urn:microsoft.com/office/officeart/2005/8/layout/vList2"/>
    <dgm:cxn modelId="{EAD89C52-A483-4D2F-9CE0-44E4ACCFAE85}" type="presOf" srcId="{70B7727E-21A8-4623-A8B1-505C098404D0}" destId="{F3CEEFB0-0999-4054-B951-5E0C6D687F57}" srcOrd="0" destOrd="0" presId="urn:microsoft.com/office/officeart/2005/8/layout/vList2"/>
    <dgm:cxn modelId="{6B2E2A54-64B5-48B8-9A43-E8312CA7E4D8}" srcId="{1405E5F0-8635-44F7-A42F-59BA22EC59A5}" destId="{9D5727FA-8DDB-4035-B4E0-BA0EC73BAC51}" srcOrd="0" destOrd="0" parTransId="{D0E17F79-08CC-47AA-9D35-D990DEF777F1}" sibTransId="{A485B150-DFC7-4C0D-8712-DB5917BB2086}"/>
    <dgm:cxn modelId="{E48D2D8A-FDB5-45A6-9E5A-D5184F2708FC}" type="presOf" srcId="{5656BE78-7FBD-43E8-A7F9-F23ED35388DB}" destId="{F3CEEFB0-0999-4054-B951-5E0C6D687F57}" srcOrd="0" destOrd="2" presId="urn:microsoft.com/office/officeart/2005/8/layout/vList2"/>
    <dgm:cxn modelId="{D5F90DAB-D880-46E3-A391-BD26580F243B}" srcId="{9D5727FA-8DDB-4035-B4E0-BA0EC73BAC51}" destId="{70B7727E-21A8-4623-A8B1-505C098404D0}" srcOrd="0" destOrd="0" parTransId="{CB238429-4A4D-4351-A713-1405750DB3BA}" sibTransId="{3E7E02EF-2187-428F-81E7-B1477BC0B5EF}"/>
    <dgm:cxn modelId="{E5BBEFB8-1358-4292-B056-B79E289DE364}" type="presOf" srcId="{4134EA5D-92F8-450E-96C1-5864460E3461}" destId="{51365264-7B22-43D1-975F-C74E958B8FEE}" srcOrd="0" destOrd="0" presId="urn:microsoft.com/office/officeart/2005/8/layout/vList2"/>
    <dgm:cxn modelId="{DAE519C3-21C2-4A47-84AF-5B4960AAC130}" type="presOf" srcId="{1405E5F0-8635-44F7-A42F-59BA22EC59A5}" destId="{3C8C77D4-9809-4D4D-93F5-8BDC3F145658}" srcOrd="0" destOrd="0" presId="urn:microsoft.com/office/officeart/2005/8/layout/vList2"/>
    <dgm:cxn modelId="{76589CC3-1F92-4A06-9BAB-DEAD995C7D21}" srcId="{9D5727FA-8DDB-4035-B4E0-BA0EC73BAC51}" destId="{DF6A04CE-6D6B-4A27-9CC6-BC758F42354A}" srcOrd="1" destOrd="0" parTransId="{F98DAE56-81C3-4A21-A094-FEACE47620FC}" sibTransId="{B350AA53-1DEA-432E-8946-995C45235B6D}"/>
    <dgm:cxn modelId="{BEF62254-1347-4510-850F-BB46A38D2D81}" type="presParOf" srcId="{3C8C77D4-9809-4D4D-93F5-8BDC3F145658}" destId="{BF475EA7-1882-4A35-99C8-2A82702C28C9}" srcOrd="0" destOrd="0" presId="urn:microsoft.com/office/officeart/2005/8/layout/vList2"/>
    <dgm:cxn modelId="{61881C79-CB95-4329-ADD7-8436E0E2244A}" type="presParOf" srcId="{3C8C77D4-9809-4D4D-93F5-8BDC3F145658}" destId="{F3CEEFB0-0999-4054-B951-5E0C6D687F57}" srcOrd="1" destOrd="0" presId="urn:microsoft.com/office/officeart/2005/8/layout/vList2"/>
    <dgm:cxn modelId="{A6E94FDE-736E-4B06-BDD0-7A905F296B96}" type="presParOf" srcId="{3C8C77D4-9809-4D4D-93F5-8BDC3F145658}" destId="{51365264-7B22-43D1-975F-C74E958B8FE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75EA7-1882-4A35-99C8-2A82702C28C9}">
      <dsp:nvSpPr>
        <dsp:cNvPr id="0" name=""/>
        <dsp:cNvSpPr/>
      </dsp:nvSpPr>
      <dsp:spPr>
        <a:xfrm>
          <a:off x="0" y="7854"/>
          <a:ext cx="10515600" cy="8874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3 Strategies</a:t>
          </a:r>
        </a:p>
      </dsp:txBody>
      <dsp:txXfrm>
        <a:off x="43321" y="51175"/>
        <a:ext cx="10428958" cy="800803"/>
      </dsp:txXfrm>
    </dsp:sp>
    <dsp:sp modelId="{F3CEEFB0-0999-4054-B951-5E0C6D687F57}">
      <dsp:nvSpPr>
        <dsp:cNvPr id="0" name=""/>
        <dsp:cNvSpPr/>
      </dsp:nvSpPr>
      <dsp:spPr>
        <a:xfrm>
          <a:off x="0" y="895300"/>
          <a:ext cx="10515600" cy="1493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Strategy 1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Strategy 2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Strategy 3</a:t>
          </a:r>
        </a:p>
      </dsp:txBody>
      <dsp:txXfrm>
        <a:off x="0" y="895300"/>
        <a:ext cx="10515600" cy="1493505"/>
      </dsp:txXfrm>
    </dsp:sp>
    <dsp:sp modelId="{51365264-7B22-43D1-975F-C74E958B8FEE}">
      <dsp:nvSpPr>
        <dsp:cNvPr id="0" name=""/>
        <dsp:cNvSpPr/>
      </dsp:nvSpPr>
      <dsp:spPr>
        <a:xfrm>
          <a:off x="0" y="2388805"/>
          <a:ext cx="10515600" cy="8874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The Money Maker</a:t>
          </a:r>
        </a:p>
      </dsp:txBody>
      <dsp:txXfrm>
        <a:off x="43321" y="2432126"/>
        <a:ext cx="10428958" cy="8008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C7DD5-45A1-4AD7-A109-810509EE34C2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33630-5CD1-4BF1-85A0-4E08D023A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48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executive board has tasked the HR department to find a way to optimize the business model in order to achieve a 1-billion-dollar revenue goal in FY 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33630-5CD1-4BF1-85A0-4E08D023AF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40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Strategy 1: Assume consistent comp structure and no more hires. Optimize by assuming that company will get more business.</a:t>
            </a:r>
          </a:p>
          <a:p>
            <a:endParaRPr lang="en-US" dirty="0"/>
          </a:p>
          <a:p>
            <a:r>
              <a:rPr lang="en-US" dirty="0"/>
              <a:t>Strategy 2: Modify the pay structure to boost incentives for employees and maximize net revenue</a:t>
            </a:r>
          </a:p>
          <a:p>
            <a:endParaRPr lang="en-US" dirty="0"/>
          </a:p>
          <a:p>
            <a:r>
              <a:rPr lang="en-US" dirty="0"/>
              <a:t>Strategy 3: Hire more Account Executives.</a:t>
            </a:r>
          </a:p>
          <a:p>
            <a:endParaRPr lang="en-US" dirty="0"/>
          </a:p>
          <a:p>
            <a:r>
              <a:rPr lang="en-US" dirty="0"/>
              <a:t>Main goal: Combine all three strategies in order to optimize the forecasted revenue.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33630-5CD1-4BF1-85A0-4E08D023AF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558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FY 2018 we have 1000 account executives who closed 20,000 accounts and generated just shy of $700 million in gross revenue for a net revenue of almost $530 million.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33630-5CD1-4BF1-85A0-4E08D023AF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07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first strategy is to just assume that the company grows its business into 2019 at a constant rate of 30%, keeps the same compensation structure for the account executives, and do not hire any new account executives in the new year.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33630-5CD1-4BF1-85A0-4E08D023AF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3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9EBCA-D010-4494-90EA-7B3C0F5E3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9EE6DA-AE0B-45C2-9D9C-7400FDA63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2BFE9-8EF2-477E-940C-8C3D88FC2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A4C99-D6BB-45A2-858C-4C659C35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0BA5-D433-41A6-BD6B-94CAC1D80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68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4CB9-3DE9-4018-9800-44D52DD1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56697F-8C66-4490-A296-4A24B8B1C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33614-96F0-4BA7-9157-CFC27DEAF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CCDD7-CB76-42FF-B8A3-75A7AD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F2ED-D224-4B54-AE6A-CEE14F5E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3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A41270-6A78-4DD5-90DF-6A990944A5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20A8F-4FCD-4F51-8B00-CDE7E1931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C8D57-D682-425C-9D88-8AB3523DD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DA72D-2D61-4529-A198-92FF65F4A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E554E-0A73-4FD1-BF78-0218EC88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43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3DA81-810B-4FB9-900D-7247FD527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5F2C7-6547-4BF4-8621-6A842B9DA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41BB3-1948-4D10-8644-298F431D4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02989-B956-4A6B-8B38-6848E246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D7DB3-F2C9-4575-9900-471A90542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56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E9052-B9F6-48FC-B4AC-9FA2E08E9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75290-7C27-43D5-A598-96AE5F91F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49353-2314-4126-9002-8B947FE9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12A8D-22BD-4D4B-AACF-A9CC2E7D5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CDE89-4C2F-4A78-931A-3D406BC57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25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66F4-4966-479D-BD2C-44EDEDDC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7B28D-EB10-49E6-B5D8-B479FF64C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4DC33-0CA1-4227-A1A1-356C9973B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665CA-A4E6-4C44-BF95-B6B5321B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4439DC-2F0A-4B1B-996D-4382A7E1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379B3-C373-4AAA-99ED-085D850C0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1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43A8-1542-4D87-BE30-E044D0AD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12172-5A65-4B87-B177-6067C8D38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30F5E-3A97-4101-A4F0-FD63C453B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99847-6C84-4494-906D-2B54257DB2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60355F-975F-4620-8A33-F4D805C485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95C678-FFF6-4C24-B4A6-91C9763D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A5D6B6-7C06-4BCD-A336-26076D719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FE788B-723F-41E0-AA5F-3104FEE6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9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F64EB-C93C-43FB-AAEC-0C9CFC20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5E8079-0C4C-40E8-AD5A-3945242E0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CDE8B-3010-4154-A84E-989B1ABD8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2A18D-863B-413A-98D8-92B6BC741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5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DE1705-DA7D-46FA-B166-78F64C207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1EC1C4-975A-432D-A94D-721DBDC7E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B7841-2D97-41A4-B4E4-5281C347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654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D4C45-5FAC-442F-A542-AC4196FB4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9029E-5110-4823-8DE4-0EDB71220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51D29E-E88E-43BA-B644-544B99FE33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EE873-B035-4FA7-8469-AC7CFA73F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974AE-240C-4A99-AD71-43E583A6B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6716B-D525-4BA0-A1E7-ACD06A1E7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17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691D-2919-49E8-9F60-D2D7B7257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5501B0-B7C7-4AB2-AB3C-99D8670DE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682F0-9060-49FD-B59B-32C35E235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9CA29-AE28-4B0A-85EA-C8992A9B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CFFD3-04BB-447D-8D21-2661BDB87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BC45C-1806-463D-BF94-B08A0979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93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ABDF0-BF1F-4923-A708-FD50AF632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B3C15-6FA9-44B6-A55B-6FA49B2CA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04D6E-DF5D-431A-A0FF-B228C17511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A1D67-B9A6-45DC-A337-044250FF12BE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685EF-ADC6-4159-A302-39AC1369A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59EAC-C45A-47A4-9C4D-32C41C69C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7C182-E1C5-4180-ABDB-0BEA5BCA9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41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package" Target="../embeddings/Microsoft_Excel_Worksheet1.xls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292891-6763-4306-98CF-2C59D341D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1 Billion Dollar Revenue Goal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DEE984-FB1A-4DDB-964E-8C0FDA12D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2019 Fiscal Year</a:t>
            </a:r>
          </a:p>
        </p:txBody>
      </p:sp>
    </p:spTree>
    <p:extLst>
      <p:ext uri="{BB962C8B-B14F-4D97-AF65-F5344CB8AC3E}">
        <p14:creationId xmlns:p14="http://schemas.microsoft.com/office/powerpoint/2010/main" val="331452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FC85-B881-4AD5-A5D6-081BE5130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959436" cy="1426368"/>
          </a:xfrm>
        </p:spPr>
        <p:txBody>
          <a:bodyPr/>
          <a:lstStyle/>
          <a:p>
            <a:r>
              <a:rPr lang="en-US" dirty="0"/>
              <a:t>How Do We Get There?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C6F783E-5EF4-4B02-830D-D54532D693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265235"/>
              </p:ext>
            </p:extLst>
          </p:nvPr>
        </p:nvGraphicFramePr>
        <p:xfrm>
          <a:off x="395432" y="1426368"/>
          <a:ext cx="10515600" cy="32841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9276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7A0D1-45DD-447D-A99F-3B7CED729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FY 2018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C60A99-490B-49EF-8A1A-5ACD74B16C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199" y="1536050"/>
            <a:ext cx="4980709" cy="435133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EFD47-BD2C-4460-9F0E-1FE7059A2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579166"/>
            <a:ext cx="5181600" cy="4351338"/>
          </a:xfrm>
        </p:spPr>
        <p:txBody>
          <a:bodyPr/>
          <a:lstStyle/>
          <a:p>
            <a:r>
              <a:rPr lang="en-US" dirty="0"/>
              <a:t>1000 Employees</a:t>
            </a:r>
          </a:p>
          <a:p>
            <a:r>
              <a:rPr lang="en-US" dirty="0"/>
              <a:t>Closed Accounts</a:t>
            </a:r>
          </a:p>
          <a:p>
            <a:r>
              <a:rPr lang="en-US" dirty="0"/>
              <a:t>Gross Revenue</a:t>
            </a:r>
          </a:p>
          <a:p>
            <a:r>
              <a:rPr lang="en-US" dirty="0"/>
              <a:t>Net Revenue</a:t>
            </a:r>
          </a:p>
        </p:txBody>
      </p:sp>
    </p:spTree>
    <p:extLst>
      <p:ext uri="{BB962C8B-B14F-4D97-AF65-F5344CB8AC3E}">
        <p14:creationId xmlns:p14="http://schemas.microsoft.com/office/powerpoint/2010/main" val="4062719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4C222-7908-4126-A33C-BE1D30AA9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1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1FFE753-6458-4A4C-AF3D-A5FC6CC8F54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23581500"/>
              </p:ext>
            </p:extLst>
          </p:nvPr>
        </p:nvGraphicFramePr>
        <p:xfrm>
          <a:off x="6172200" y="1690687"/>
          <a:ext cx="5181600" cy="4486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CCBBF81-44D2-4F99-98F7-B4B0D1558C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8919602"/>
              </p:ext>
            </p:extLst>
          </p:nvPr>
        </p:nvGraphicFramePr>
        <p:xfrm>
          <a:off x="2094138" y="1762124"/>
          <a:ext cx="1411061" cy="4414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819249" imgH="3333912" progId="Excel.Sheet.12">
                  <p:embed/>
                </p:oleObj>
              </mc:Choice>
              <mc:Fallback>
                <p:oleObj name="Worksheet" r:id="rId4" imgW="819249" imgH="3333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4138" y="1762124"/>
                        <a:ext cx="1411061" cy="4414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222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3B6A-EB0A-4BA6-AB19-3CE80F591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</a:t>
            </a:r>
          </a:p>
        </p:txBody>
      </p:sp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7F2AE28D-D18E-48B3-A836-25A7DFFBC32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67993309"/>
              </p:ext>
            </p:extLst>
          </p:nvPr>
        </p:nvGraphicFramePr>
        <p:xfrm>
          <a:off x="6172200" y="1502229"/>
          <a:ext cx="5181600" cy="4674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1000CCBF-FCC2-4F31-B1DE-5E8D87FB8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61389"/>
              </p:ext>
            </p:extLst>
          </p:nvPr>
        </p:nvGraphicFramePr>
        <p:xfrm>
          <a:off x="2677886" y="1502229"/>
          <a:ext cx="1523999" cy="46747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819249" imgH="3333912" progId="Excel.Sheet.12">
                  <p:embed/>
                </p:oleObj>
              </mc:Choice>
              <mc:Fallback>
                <p:oleObj name="Worksheet" r:id="rId3" imgW="819249" imgH="3333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77886" y="1502229"/>
                        <a:ext cx="1523999" cy="46747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2145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441AC-78E4-468F-BC09-D3732E2A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Strategy 3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4C0C336-E6BB-4B20-BAA5-329FD2110F6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05510619"/>
              </p:ext>
            </p:extLst>
          </p:nvPr>
        </p:nvGraphicFramePr>
        <p:xfrm>
          <a:off x="5116286" y="1690688"/>
          <a:ext cx="6237514" cy="4486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B8F5A6A-961F-4FA9-B167-4B9DABBA26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37595"/>
              </p:ext>
            </p:extLst>
          </p:nvPr>
        </p:nvGraphicFramePr>
        <p:xfrm>
          <a:off x="2068286" y="1690687"/>
          <a:ext cx="1545770" cy="448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819249" imgH="3333912" progId="Excel.Sheet.12">
                  <p:embed/>
                </p:oleObj>
              </mc:Choice>
              <mc:Fallback>
                <p:oleObj name="Worksheet" r:id="rId3" imgW="819249" imgH="3333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8286" y="1690687"/>
                        <a:ext cx="1545770" cy="4486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8498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E633-3CCE-4E8C-AC09-0991D121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Money Maker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6E9A242-6B5B-4FDB-904E-1DF3BF46011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33714818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07C07BD-303B-4645-B1D4-93FB6D8652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8221699"/>
              </p:ext>
            </p:extLst>
          </p:nvPr>
        </p:nvGraphicFramePr>
        <p:xfrm>
          <a:off x="2090057" y="1662112"/>
          <a:ext cx="1741714" cy="4514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219039" imgH="3533659" progId="Excel.Sheet.12">
                  <p:embed/>
                </p:oleObj>
              </mc:Choice>
              <mc:Fallback>
                <p:oleObj name="Worksheet" r:id="rId3" imgW="1219039" imgH="353365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90057" y="1662112"/>
                        <a:ext cx="1741714" cy="4514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96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5721-0F4D-4101-87B2-F044851F0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DO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A8CB7-DDE9-4A56-96CC-D36482D590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Continued Growth</a:t>
            </a:r>
          </a:p>
          <a:p>
            <a:r>
              <a:rPr lang="en-US" dirty="0"/>
              <a:t>Change the quotas</a:t>
            </a:r>
          </a:p>
          <a:p>
            <a:r>
              <a:rPr lang="en-US" dirty="0"/>
              <a:t>Change the commissions</a:t>
            </a:r>
          </a:p>
        </p:txBody>
      </p:sp>
      <p:pic>
        <p:nvPicPr>
          <p:cNvPr id="6" name="Content Placeholder 5" descr="Pen pointing to a graph on a screen">
            <a:extLst>
              <a:ext uri="{FF2B5EF4-FFF2-40B4-BE49-F238E27FC236}">
                <a16:creationId xmlns:a16="http://schemas.microsoft.com/office/drawing/2014/main" id="{984F2584-735E-4B26-849C-5974AAF312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141" y="1690687"/>
            <a:ext cx="6402659" cy="4486275"/>
          </a:xfrm>
        </p:spPr>
      </p:pic>
    </p:spTree>
    <p:extLst>
      <p:ext uri="{BB962C8B-B14F-4D97-AF65-F5344CB8AC3E}">
        <p14:creationId xmlns:p14="http://schemas.microsoft.com/office/powerpoint/2010/main" val="3412454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253</Words>
  <Application>Microsoft Office PowerPoint</Application>
  <PresentationFormat>Widescreen</PresentationFormat>
  <Paragraphs>48</Paragraphs>
  <Slides>8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Microsoft Excel Worksheet</vt:lpstr>
      <vt:lpstr>1 Billion Dollar Revenue Goal</vt:lpstr>
      <vt:lpstr>How Do We Get There?</vt:lpstr>
      <vt:lpstr>FY 2018</vt:lpstr>
      <vt:lpstr>Strategy 1</vt:lpstr>
      <vt:lpstr>Strategy 2</vt:lpstr>
      <vt:lpstr> Strategy 3</vt:lpstr>
      <vt:lpstr>The Money Maker</vt:lpstr>
      <vt:lpstr>WE CAN DO 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 Billion Dollar Revenue Goal</dc:title>
  <dc:creator>Eric Blair</dc:creator>
  <cp:lastModifiedBy>Eric Blair</cp:lastModifiedBy>
  <cp:revision>16</cp:revision>
  <dcterms:created xsi:type="dcterms:W3CDTF">2021-01-20T16:34:27Z</dcterms:created>
  <dcterms:modified xsi:type="dcterms:W3CDTF">2021-01-20T20:29:13Z</dcterms:modified>
</cp:coreProperties>
</file>

<file path=docProps/thumbnail.jpeg>
</file>